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7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itchFamily="2" charset="77"/>
      <p:regular r:id="rId28"/>
      <p:bold r:id="rId29"/>
      <p:italic r:id="rId30"/>
      <p:boldItalic r:id="rId31"/>
    </p:embeddedFont>
    <p:embeddedFont>
      <p:font typeface="DM Sans Bold" pitchFamily="2" charset="77"/>
      <p:regular r:id="rId32"/>
      <p:bold r:id="rId33"/>
    </p:embeddedFont>
    <p:embeddedFont>
      <p:font typeface="Montserrat Classic Bold" pitchFamily="2" charset="77"/>
      <p:regular r:id="rId34"/>
      <p:bold r:id="rId35"/>
    </p:embeddedFont>
    <p:embeddedFont>
      <p:font typeface="Oswald" pitchFamily="2" charset="77"/>
      <p:regular r:id="rId36"/>
      <p:bold r:id="rId37"/>
    </p:embeddedFont>
    <p:embeddedFont>
      <p:font typeface="Oswald Bold" pitchFamily="2" charset="7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54" autoAdjust="0"/>
  </p:normalViewPr>
  <p:slideViewPr>
    <p:cSldViewPr>
      <p:cViewPr varScale="1">
        <p:scale>
          <a:sx n="69" d="100"/>
          <a:sy n="69" d="100"/>
        </p:scale>
        <p:origin x="94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3438109"/>
            <a:ext cx="9815307" cy="242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BUSINESS MANAGEMENT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SOFTWARE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1354" y="179244"/>
            <a:ext cx="10676044" cy="127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4"/>
              </a:lnSpc>
              <a:spcBef>
                <a:spcPct val="0"/>
              </a:spcBef>
            </a:pPr>
            <a:r>
              <a:rPr lang="en-US" sz="7532" spc="738">
                <a:solidFill>
                  <a:srgbClr val="231F20"/>
                </a:solidFill>
                <a:latin typeface="Oswald Bold"/>
              </a:rPr>
              <a:t>SEQUENCE DIAGRAM</a:t>
            </a:r>
          </a:p>
        </p:txBody>
      </p:sp>
      <p:sp>
        <p:nvSpPr>
          <p:cNvPr id="5" name="Freeform 5"/>
          <p:cNvSpPr/>
          <p:nvPr/>
        </p:nvSpPr>
        <p:spPr>
          <a:xfrm rot="887923">
            <a:off x="-7925590" y="598199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94404" y="2105962"/>
            <a:ext cx="12339873" cy="679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WE HAVE DIVIDED SEQUENCE DIAGRAMS INTO 3 </a:t>
            </a:r>
          </a:p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1) SEQUENCE DIAGRAM FOR ADDING AND SELLING PRODUCT</a:t>
            </a:r>
          </a:p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DESCRIBES HOW USER CAN ADD PRODUCT INTO INVENTORY AND SELL PRODUCT TO CUSTOMER.</a:t>
            </a:r>
          </a:p>
          <a:p>
            <a:pPr algn="ctr">
              <a:lnSpc>
                <a:spcPts val="4140"/>
              </a:lnSpc>
            </a:pPr>
            <a:endParaRPr lang="en-US" sz="3000" spc="294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2) SEQUENCE DIAGRAM FOR ADDING EMPLOYEE, TAKING ATTENDANCE</a:t>
            </a:r>
          </a:p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DESCRIBES HOW HR CAN ADD EMPLOYEES AND TAKE THERE ATTENDANCE </a:t>
            </a:r>
          </a:p>
          <a:p>
            <a:pPr algn="ctr">
              <a:lnSpc>
                <a:spcPts val="4140"/>
              </a:lnSpc>
            </a:pPr>
            <a:endParaRPr lang="en-US" sz="3000" spc="294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3) SEQUENCE DIAGRAM FOR GENERATING REPORTS</a:t>
            </a:r>
          </a:p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DESCRIBES HOW USER CAN GENERATE REPORTS BETWEEN ANY TWO DATES AND DOWNLOAD REPORTS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4230016" y="-875713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8"/>
                </a:lnTo>
                <a:lnTo>
                  <a:pt x="0" y="14342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6206080" y="6878151"/>
            <a:ext cx="11826612" cy="12135516"/>
          </a:xfrm>
          <a:custGeom>
            <a:avLst/>
            <a:gdLst/>
            <a:ahLst/>
            <a:cxnLst/>
            <a:rect l="l" t="t" r="r" b="b"/>
            <a:pathLst>
              <a:path w="11826612" h="12135516">
                <a:moveTo>
                  <a:pt x="0" y="0"/>
                </a:moveTo>
                <a:lnTo>
                  <a:pt x="11826612" y="0"/>
                </a:lnTo>
                <a:lnTo>
                  <a:pt x="11826612" y="12135516"/>
                </a:lnTo>
                <a:lnTo>
                  <a:pt x="0" y="1213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17891" y="1381181"/>
            <a:ext cx="14667042" cy="8626820"/>
          </a:xfrm>
          <a:custGeom>
            <a:avLst/>
            <a:gdLst/>
            <a:ahLst/>
            <a:cxnLst/>
            <a:rect l="l" t="t" r="r" b="b"/>
            <a:pathLst>
              <a:path w="14667042" h="8626820">
                <a:moveTo>
                  <a:pt x="0" y="0"/>
                </a:moveTo>
                <a:lnTo>
                  <a:pt x="14667042" y="0"/>
                </a:lnTo>
                <a:lnTo>
                  <a:pt x="14667042" y="8626820"/>
                </a:lnTo>
                <a:lnTo>
                  <a:pt x="0" y="862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0" r="-11596" b="-1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479462" y="384431"/>
            <a:ext cx="14907392" cy="6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82"/>
              </a:lnSpc>
              <a:spcBef>
                <a:spcPct val="0"/>
              </a:spcBef>
            </a:pPr>
            <a:r>
              <a:rPr lang="en-US" sz="3900" spc="382">
                <a:solidFill>
                  <a:srgbClr val="231F20"/>
                </a:solidFill>
                <a:latin typeface="Oswald Bold"/>
              </a:rPr>
              <a:t>SEQUENCE DIAGRAM FOR ADDING AND SELLING PRODUCT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5949554" y="-643601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6206080" y="6878151"/>
            <a:ext cx="11826612" cy="12135516"/>
          </a:xfrm>
          <a:custGeom>
            <a:avLst/>
            <a:gdLst/>
            <a:ahLst/>
            <a:cxnLst/>
            <a:rect l="l" t="t" r="r" b="b"/>
            <a:pathLst>
              <a:path w="11826612" h="12135516">
                <a:moveTo>
                  <a:pt x="0" y="0"/>
                </a:moveTo>
                <a:lnTo>
                  <a:pt x="11826612" y="0"/>
                </a:lnTo>
                <a:lnTo>
                  <a:pt x="11826612" y="12135516"/>
                </a:lnTo>
                <a:lnTo>
                  <a:pt x="0" y="1213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57159" y="1149181"/>
            <a:ext cx="13979863" cy="8839684"/>
          </a:xfrm>
          <a:custGeom>
            <a:avLst/>
            <a:gdLst/>
            <a:ahLst/>
            <a:cxnLst/>
            <a:rect l="l" t="t" r="r" b="b"/>
            <a:pathLst>
              <a:path w="13979863" h="8839684">
                <a:moveTo>
                  <a:pt x="0" y="0"/>
                </a:moveTo>
                <a:lnTo>
                  <a:pt x="13979862" y="0"/>
                </a:lnTo>
                <a:lnTo>
                  <a:pt x="13979862" y="8839684"/>
                </a:lnTo>
                <a:lnTo>
                  <a:pt x="0" y="8839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84431"/>
            <a:ext cx="16083918" cy="6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82"/>
              </a:lnSpc>
              <a:spcBef>
                <a:spcPct val="0"/>
              </a:spcBef>
            </a:pPr>
            <a:r>
              <a:rPr lang="en-US" sz="3900" spc="382">
                <a:solidFill>
                  <a:srgbClr val="231F20"/>
                </a:solidFill>
                <a:latin typeface="Oswald Bold"/>
              </a:rPr>
              <a:t>SEQUENCE DIAGRAM FOR ADDING EMPLOYEE, TAKING ATTENDANCE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5949554" y="-643601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6206080" y="6878151"/>
            <a:ext cx="11826612" cy="12135516"/>
          </a:xfrm>
          <a:custGeom>
            <a:avLst/>
            <a:gdLst/>
            <a:ahLst/>
            <a:cxnLst/>
            <a:rect l="l" t="t" r="r" b="b"/>
            <a:pathLst>
              <a:path w="11826612" h="12135516">
                <a:moveTo>
                  <a:pt x="0" y="0"/>
                </a:moveTo>
                <a:lnTo>
                  <a:pt x="11826612" y="0"/>
                </a:lnTo>
                <a:lnTo>
                  <a:pt x="11826612" y="12135516"/>
                </a:lnTo>
                <a:lnTo>
                  <a:pt x="0" y="1213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30786" y="1243088"/>
            <a:ext cx="14053132" cy="8651870"/>
          </a:xfrm>
          <a:custGeom>
            <a:avLst/>
            <a:gdLst/>
            <a:ahLst/>
            <a:cxnLst/>
            <a:rect l="l" t="t" r="r" b="b"/>
            <a:pathLst>
              <a:path w="14053132" h="8651870">
                <a:moveTo>
                  <a:pt x="0" y="0"/>
                </a:moveTo>
                <a:lnTo>
                  <a:pt x="14053132" y="0"/>
                </a:lnTo>
                <a:lnTo>
                  <a:pt x="14053132" y="8651870"/>
                </a:lnTo>
                <a:lnTo>
                  <a:pt x="0" y="8651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84431"/>
            <a:ext cx="16083918" cy="6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82"/>
              </a:lnSpc>
              <a:spcBef>
                <a:spcPct val="0"/>
              </a:spcBef>
            </a:pPr>
            <a:r>
              <a:rPr lang="en-US" sz="3900" spc="382">
                <a:solidFill>
                  <a:srgbClr val="231F20"/>
                </a:solidFill>
                <a:latin typeface="Oswald Bold"/>
              </a:rPr>
              <a:t>SEQUENCE DIAGRAM FOR GENRATEING REPORTS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1354" y="179244"/>
            <a:ext cx="10774486" cy="127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4"/>
              </a:lnSpc>
              <a:spcBef>
                <a:spcPct val="0"/>
              </a:spcBef>
            </a:pPr>
            <a:r>
              <a:rPr lang="en-US" sz="7532" spc="738">
                <a:solidFill>
                  <a:srgbClr val="231F20"/>
                </a:solidFill>
                <a:latin typeface="Oswald Bold"/>
              </a:rPr>
              <a:t>ACTIVITY DIAGRAM</a:t>
            </a:r>
          </a:p>
        </p:txBody>
      </p:sp>
      <p:sp>
        <p:nvSpPr>
          <p:cNvPr id="5" name="Freeform 5"/>
          <p:cNvSpPr/>
          <p:nvPr/>
        </p:nvSpPr>
        <p:spPr>
          <a:xfrm rot="887923">
            <a:off x="-7925590" y="598199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94404" y="2105962"/>
            <a:ext cx="12339873" cy="627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WE HAVE DIVIDED ACTIVITY DIAGRAMS INTO 3 </a:t>
            </a:r>
          </a:p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1) Activity diagram for Product Sales</a:t>
            </a:r>
          </a:p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DESCRIBE HOW USERS CAN ENTER PURCHASE AND SALES PRODUCTS TO CUSTOMERS.</a:t>
            </a:r>
          </a:p>
          <a:p>
            <a:pPr algn="ctr">
              <a:lnSpc>
                <a:spcPts val="4140"/>
              </a:lnSpc>
            </a:pPr>
            <a:endParaRPr lang="en-US" sz="3000" spc="294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2) Activity diagram for Employee wages</a:t>
            </a:r>
          </a:p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DESCRIBES how to mark ATTENDANCE and wages</a:t>
            </a:r>
          </a:p>
          <a:p>
            <a:pPr algn="ctr">
              <a:lnSpc>
                <a:spcPts val="4140"/>
              </a:lnSpc>
            </a:pPr>
            <a:endParaRPr lang="en-US" sz="3000" spc="294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3)Activity diagram for downloading Reports</a:t>
            </a:r>
          </a:p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Desrbies how user can Genrate Reports Between any Two DAtes and download reports</a:t>
            </a:r>
          </a:p>
          <a:p>
            <a:pPr marL="0" lvl="0" indent="0" algn="ctr">
              <a:lnSpc>
                <a:spcPts val="4140"/>
              </a:lnSpc>
              <a:spcBef>
                <a:spcPct val="0"/>
              </a:spcBef>
            </a:pPr>
            <a:endParaRPr lang="en-US" sz="3000" spc="294">
              <a:solidFill>
                <a:srgbClr val="231F20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5949554" y="-643601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6206080" y="6878151"/>
            <a:ext cx="11826612" cy="12135516"/>
          </a:xfrm>
          <a:custGeom>
            <a:avLst/>
            <a:gdLst/>
            <a:ahLst/>
            <a:cxnLst/>
            <a:rect l="l" t="t" r="r" b="b"/>
            <a:pathLst>
              <a:path w="11826612" h="12135516">
                <a:moveTo>
                  <a:pt x="0" y="0"/>
                </a:moveTo>
                <a:lnTo>
                  <a:pt x="11826612" y="0"/>
                </a:lnTo>
                <a:lnTo>
                  <a:pt x="11826612" y="12135516"/>
                </a:lnTo>
                <a:lnTo>
                  <a:pt x="0" y="1213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88920" y="1028700"/>
            <a:ext cx="8514087" cy="9258300"/>
          </a:xfrm>
          <a:custGeom>
            <a:avLst/>
            <a:gdLst/>
            <a:ahLst/>
            <a:cxnLst/>
            <a:rect l="l" t="t" r="r" b="b"/>
            <a:pathLst>
              <a:path w="8514087" h="9258300">
                <a:moveTo>
                  <a:pt x="0" y="0"/>
                </a:moveTo>
                <a:lnTo>
                  <a:pt x="8514087" y="0"/>
                </a:lnTo>
                <a:lnTo>
                  <a:pt x="851408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6" b="-35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84431"/>
            <a:ext cx="16083918" cy="6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82"/>
              </a:lnSpc>
              <a:spcBef>
                <a:spcPct val="0"/>
              </a:spcBef>
            </a:pPr>
            <a:r>
              <a:rPr lang="en-US" sz="3900" spc="382">
                <a:solidFill>
                  <a:srgbClr val="231F20"/>
                </a:solidFill>
                <a:latin typeface="Oswald Bold"/>
              </a:rPr>
              <a:t>ACTIVITY DIAGRAM FOR PRODUCT SALES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5949554" y="-643601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6206080" y="6878151"/>
            <a:ext cx="11826612" cy="12135516"/>
          </a:xfrm>
          <a:custGeom>
            <a:avLst/>
            <a:gdLst/>
            <a:ahLst/>
            <a:cxnLst/>
            <a:rect l="l" t="t" r="r" b="b"/>
            <a:pathLst>
              <a:path w="11826612" h="12135516">
                <a:moveTo>
                  <a:pt x="0" y="0"/>
                </a:moveTo>
                <a:lnTo>
                  <a:pt x="11826612" y="0"/>
                </a:lnTo>
                <a:lnTo>
                  <a:pt x="11826612" y="12135516"/>
                </a:lnTo>
                <a:lnTo>
                  <a:pt x="0" y="1213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20154" y="1028700"/>
            <a:ext cx="6964171" cy="8888814"/>
          </a:xfrm>
          <a:custGeom>
            <a:avLst/>
            <a:gdLst/>
            <a:ahLst/>
            <a:cxnLst/>
            <a:rect l="l" t="t" r="r" b="b"/>
            <a:pathLst>
              <a:path w="6964171" h="8888814">
                <a:moveTo>
                  <a:pt x="0" y="0"/>
                </a:moveTo>
                <a:lnTo>
                  <a:pt x="6964171" y="0"/>
                </a:lnTo>
                <a:lnTo>
                  <a:pt x="6964171" y="8888814"/>
                </a:lnTo>
                <a:lnTo>
                  <a:pt x="0" y="8888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84431"/>
            <a:ext cx="16083918" cy="6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82"/>
              </a:lnSpc>
              <a:spcBef>
                <a:spcPct val="0"/>
              </a:spcBef>
            </a:pPr>
            <a:r>
              <a:rPr lang="en-US" sz="3900" spc="382">
                <a:solidFill>
                  <a:srgbClr val="231F20"/>
                </a:solidFill>
                <a:latin typeface="Oswald Bold"/>
              </a:rPr>
              <a:t>ACTIVITY DIAGRAM FOR EMPLOYEE WAGES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5949554" y="-643601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6206080" y="6878151"/>
            <a:ext cx="11826612" cy="12135516"/>
          </a:xfrm>
          <a:custGeom>
            <a:avLst/>
            <a:gdLst/>
            <a:ahLst/>
            <a:cxnLst/>
            <a:rect l="l" t="t" r="r" b="b"/>
            <a:pathLst>
              <a:path w="11826612" h="12135516">
                <a:moveTo>
                  <a:pt x="0" y="0"/>
                </a:moveTo>
                <a:lnTo>
                  <a:pt x="11826612" y="0"/>
                </a:lnTo>
                <a:lnTo>
                  <a:pt x="11826612" y="12135516"/>
                </a:lnTo>
                <a:lnTo>
                  <a:pt x="0" y="1213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44244" y="1028700"/>
            <a:ext cx="5855171" cy="8924088"/>
          </a:xfrm>
          <a:custGeom>
            <a:avLst/>
            <a:gdLst/>
            <a:ahLst/>
            <a:cxnLst/>
            <a:rect l="l" t="t" r="r" b="b"/>
            <a:pathLst>
              <a:path w="5855171" h="8924088">
                <a:moveTo>
                  <a:pt x="0" y="0"/>
                </a:moveTo>
                <a:lnTo>
                  <a:pt x="5855171" y="0"/>
                </a:lnTo>
                <a:lnTo>
                  <a:pt x="5855171" y="8924088"/>
                </a:lnTo>
                <a:lnTo>
                  <a:pt x="0" y="8924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84431"/>
            <a:ext cx="16083918" cy="6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82"/>
              </a:lnSpc>
              <a:spcBef>
                <a:spcPct val="0"/>
              </a:spcBef>
            </a:pPr>
            <a:r>
              <a:rPr lang="en-US" sz="3900" spc="382">
                <a:solidFill>
                  <a:srgbClr val="231F20"/>
                </a:solidFill>
                <a:latin typeface="Oswald Bold"/>
              </a:rPr>
              <a:t>ACTIVITY DIAGRAM FOR DOWNLOADING REPORTS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1354" y="179244"/>
            <a:ext cx="8904094" cy="127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4"/>
              </a:lnSpc>
              <a:spcBef>
                <a:spcPct val="0"/>
              </a:spcBef>
            </a:pPr>
            <a:r>
              <a:rPr lang="en-US" sz="7532" spc="738">
                <a:solidFill>
                  <a:srgbClr val="231F20"/>
                </a:solidFill>
                <a:latin typeface="Oswald Bold"/>
              </a:rPr>
              <a:t>CLASS DIAGRAM</a:t>
            </a:r>
          </a:p>
        </p:txBody>
      </p:sp>
      <p:sp>
        <p:nvSpPr>
          <p:cNvPr id="5" name="Freeform 5"/>
          <p:cNvSpPr/>
          <p:nvPr/>
        </p:nvSpPr>
        <p:spPr>
          <a:xfrm rot="887923">
            <a:off x="-7925590" y="598199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81571" y="1916430"/>
            <a:ext cx="12339873" cy="837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CLASS DIAGRAM REPRESENTS ALL THE CLASSES, ATTRIBUTES AND FUNCTIONS IN THEM </a:t>
            </a:r>
          </a:p>
          <a:p>
            <a:pPr algn="ctr">
              <a:lnSpc>
                <a:spcPts val="4140"/>
              </a:lnSpc>
            </a:pPr>
            <a:endParaRPr lang="en-US" sz="3000" spc="294">
              <a:solidFill>
                <a:srgbClr val="231F20"/>
              </a:solidFill>
              <a:latin typeface="Oswald Bold"/>
            </a:endParaRP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 Bold"/>
              </a:rPr>
              <a:t>CLASSES ARE DIVIDED INTO: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"/>
              </a:rPr>
              <a:t>PRODUCT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"/>
              </a:rPr>
              <a:t>CUSTOMER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"/>
              </a:rPr>
              <a:t>VENDOR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"/>
              </a:rPr>
              <a:t>CUSTOMER_DUE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"/>
              </a:rPr>
              <a:t>VENDOR_DUE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"/>
              </a:rPr>
              <a:t>PURCHASE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"/>
              </a:rPr>
              <a:t>SALES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"/>
              </a:rPr>
              <a:t>EXPENSES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"/>
              </a:rPr>
              <a:t>EMPLOYEE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"/>
              </a:rPr>
              <a:t>EMPLOYEE_ATTENDANCE</a:t>
            </a:r>
          </a:p>
          <a:p>
            <a:pPr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swald"/>
              </a:rPr>
              <a:t>EMPLOYEE_WAGES</a:t>
            </a:r>
          </a:p>
          <a:p>
            <a:pPr marL="0" lvl="0" indent="0" algn="ctr">
              <a:lnSpc>
                <a:spcPts val="4140"/>
              </a:lnSpc>
              <a:spcBef>
                <a:spcPct val="0"/>
              </a:spcBef>
            </a:pPr>
            <a:endParaRPr lang="en-US" sz="3000" spc="294">
              <a:solidFill>
                <a:srgbClr val="231F20"/>
              </a:solidFill>
              <a:latin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5949554" y="-643601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6206080" y="6878151"/>
            <a:ext cx="11826612" cy="12135516"/>
          </a:xfrm>
          <a:custGeom>
            <a:avLst/>
            <a:gdLst/>
            <a:ahLst/>
            <a:cxnLst/>
            <a:rect l="l" t="t" r="r" b="b"/>
            <a:pathLst>
              <a:path w="11826612" h="12135516">
                <a:moveTo>
                  <a:pt x="0" y="0"/>
                </a:moveTo>
                <a:lnTo>
                  <a:pt x="11826612" y="0"/>
                </a:lnTo>
                <a:lnTo>
                  <a:pt x="11826612" y="12135516"/>
                </a:lnTo>
                <a:lnTo>
                  <a:pt x="0" y="1213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322903"/>
            <a:ext cx="16230600" cy="6492240"/>
          </a:xfrm>
          <a:custGeom>
            <a:avLst/>
            <a:gdLst/>
            <a:ahLst/>
            <a:cxnLst/>
            <a:rect l="l" t="t" r="r" b="b"/>
            <a:pathLst>
              <a:path w="16230600" h="6492240">
                <a:moveTo>
                  <a:pt x="0" y="0"/>
                </a:moveTo>
                <a:lnTo>
                  <a:pt x="16230600" y="0"/>
                </a:lnTo>
                <a:lnTo>
                  <a:pt x="16230600" y="6492240"/>
                </a:lnTo>
                <a:lnTo>
                  <a:pt x="0" y="6492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4525099" y="90871"/>
            <a:ext cx="16083918" cy="6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82"/>
              </a:lnSpc>
              <a:spcBef>
                <a:spcPct val="0"/>
              </a:spcBef>
            </a:pPr>
            <a:r>
              <a:rPr lang="en-US" sz="3900" spc="382">
                <a:solidFill>
                  <a:srgbClr val="231F20"/>
                </a:solidFill>
                <a:latin typeface="Oswald Bold"/>
              </a:rPr>
              <a:t>CLASS DIAGRAM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5407155"/>
            <a:chOff x="0" y="0"/>
            <a:chExt cx="368852" cy="1424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424107"/>
            </a:xfrm>
            <a:custGeom>
              <a:avLst/>
              <a:gdLst/>
              <a:ahLst/>
              <a:cxnLst/>
              <a:rect l="l" t="t" r="r" b="b"/>
              <a:pathLst>
                <a:path w="368852" h="1424107">
                  <a:moveTo>
                    <a:pt x="0" y="0"/>
                  </a:moveTo>
                  <a:lnTo>
                    <a:pt x="368852" y="0"/>
                  </a:lnTo>
                  <a:lnTo>
                    <a:pt x="368852" y="1424107"/>
                  </a:lnTo>
                  <a:lnTo>
                    <a:pt x="0" y="142410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443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USE CASE DIAGRAM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SEQUENCIAL DIAGRAMS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ACTIVITY DIAGRAMS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CLASS DIAGRAMS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LINKS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5949554" y="-643601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6206080" y="6878151"/>
            <a:ext cx="11826612" cy="12135516"/>
          </a:xfrm>
          <a:custGeom>
            <a:avLst/>
            <a:gdLst/>
            <a:ahLst/>
            <a:cxnLst/>
            <a:rect l="l" t="t" r="r" b="b"/>
            <a:pathLst>
              <a:path w="11826612" h="12135516">
                <a:moveTo>
                  <a:pt x="0" y="0"/>
                </a:moveTo>
                <a:lnTo>
                  <a:pt x="11826612" y="0"/>
                </a:lnTo>
                <a:lnTo>
                  <a:pt x="11826612" y="12135516"/>
                </a:lnTo>
                <a:lnTo>
                  <a:pt x="0" y="1213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73912" y="944507"/>
            <a:ext cx="11740176" cy="9249033"/>
          </a:xfrm>
          <a:custGeom>
            <a:avLst/>
            <a:gdLst/>
            <a:ahLst/>
            <a:cxnLst/>
            <a:rect l="l" t="t" r="r" b="b"/>
            <a:pathLst>
              <a:path w="11740176" h="9249033">
                <a:moveTo>
                  <a:pt x="0" y="0"/>
                </a:moveTo>
                <a:lnTo>
                  <a:pt x="11740176" y="0"/>
                </a:lnTo>
                <a:lnTo>
                  <a:pt x="11740176" y="9249033"/>
                </a:lnTo>
                <a:lnTo>
                  <a:pt x="0" y="9249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4525099" y="90871"/>
            <a:ext cx="16083918" cy="6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82"/>
              </a:lnSpc>
              <a:spcBef>
                <a:spcPct val="0"/>
              </a:spcBef>
            </a:pPr>
            <a:r>
              <a:rPr lang="en-US" sz="3900" spc="382">
                <a:solidFill>
                  <a:srgbClr val="231F20"/>
                </a:solidFill>
                <a:latin typeface="Oswald Bold"/>
              </a:rPr>
              <a:t>CLASS DIAGRAM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2864" y="150669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LINKS</a:t>
            </a:r>
          </a:p>
        </p:txBody>
      </p:sp>
      <p:sp>
        <p:nvSpPr>
          <p:cNvPr id="5" name="Freeform 5"/>
          <p:cNvSpPr/>
          <p:nvPr/>
        </p:nvSpPr>
        <p:spPr>
          <a:xfrm rot="887923">
            <a:off x="-7925590" y="598199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697181"/>
            <a:ext cx="16228665" cy="698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6"/>
              </a:lnSpc>
            </a:pPr>
            <a:endParaRPr/>
          </a:p>
          <a:p>
            <a:pPr algn="ctr">
              <a:lnSpc>
                <a:spcPts val="3696"/>
              </a:lnSpc>
            </a:pPr>
            <a:r>
              <a:rPr lang="en-US" sz="2678" spc="262">
                <a:solidFill>
                  <a:srgbClr val="38B6FF"/>
                </a:solidFill>
                <a:latin typeface="Oswald Bold"/>
              </a:rPr>
              <a:t>Use case </a:t>
            </a:r>
          </a:p>
          <a:p>
            <a:pPr algn="ctr">
              <a:lnSpc>
                <a:spcPts val="3696"/>
              </a:lnSpc>
            </a:pPr>
            <a:endParaRPr lang="en-US" sz="2678" spc="262">
              <a:solidFill>
                <a:srgbClr val="38B6FF"/>
              </a:solidFill>
              <a:latin typeface="Oswald Bold"/>
            </a:endParaRPr>
          </a:p>
          <a:p>
            <a:pPr algn="ctr">
              <a:lnSpc>
                <a:spcPts val="3696"/>
              </a:lnSpc>
            </a:pPr>
            <a:r>
              <a:rPr lang="en-US" sz="2678" spc="262">
                <a:solidFill>
                  <a:srgbClr val="231F20"/>
                </a:solidFill>
                <a:latin typeface="Oswald Bold"/>
              </a:rPr>
              <a:t>HTTPS://ONLINE.VISUAL-PARADIGM.COM/COMMUNITY/SHARE/UNTITLED-1POKECRRSA</a:t>
            </a:r>
          </a:p>
          <a:p>
            <a:pPr algn="ctr">
              <a:lnSpc>
                <a:spcPts val="3696"/>
              </a:lnSpc>
            </a:pPr>
            <a:endParaRPr lang="en-US" sz="2678" spc="262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3696"/>
              </a:lnSpc>
            </a:pPr>
            <a:endParaRPr lang="en-US" sz="2678" spc="262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3696"/>
              </a:lnSpc>
            </a:pPr>
            <a:endParaRPr lang="en-US" sz="2678" spc="262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3696"/>
              </a:lnSpc>
            </a:pPr>
            <a:r>
              <a:rPr lang="en-US" sz="2678" spc="262">
                <a:solidFill>
                  <a:srgbClr val="38B6FF"/>
                </a:solidFill>
                <a:latin typeface="Oswald Bold"/>
              </a:rPr>
              <a:t>Sequence diagrams</a:t>
            </a:r>
          </a:p>
          <a:p>
            <a:pPr algn="ctr">
              <a:lnSpc>
                <a:spcPts val="3696"/>
              </a:lnSpc>
            </a:pPr>
            <a:endParaRPr lang="en-US" sz="2678" spc="262">
              <a:solidFill>
                <a:srgbClr val="38B6FF"/>
              </a:solidFill>
              <a:latin typeface="Oswald Bold"/>
            </a:endParaRPr>
          </a:p>
          <a:p>
            <a:pPr algn="ctr">
              <a:lnSpc>
                <a:spcPts val="3696"/>
              </a:lnSpc>
            </a:pPr>
            <a:r>
              <a:rPr lang="en-US" sz="2678" spc="262">
                <a:solidFill>
                  <a:srgbClr val="231F20"/>
                </a:solidFill>
                <a:latin typeface="Oswald Bold"/>
              </a:rPr>
              <a:t>https://online.visual-paradigm.com/community/share/sequence-diagram-1pok4gx4n1</a:t>
            </a:r>
          </a:p>
          <a:p>
            <a:pPr algn="ctr">
              <a:lnSpc>
                <a:spcPts val="3696"/>
              </a:lnSpc>
            </a:pPr>
            <a:endParaRPr lang="en-US" sz="2678" spc="262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3696"/>
              </a:lnSpc>
            </a:pPr>
            <a:r>
              <a:rPr lang="en-US" sz="2678" spc="262">
                <a:solidFill>
                  <a:srgbClr val="231F20"/>
                </a:solidFill>
                <a:latin typeface="Oswald Bold"/>
              </a:rPr>
              <a:t>https://online.visual-paradigm.com/community/share/sequence-diagram-1pokmybgcb</a:t>
            </a:r>
          </a:p>
          <a:p>
            <a:pPr algn="ctr">
              <a:lnSpc>
                <a:spcPts val="3696"/>
              </a:lnSpc>
            </a:pPr>
            <a:endParaRPr lang="en-US" sz="2678" spc="262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3696"/>
              </a:lnSpc>
            </a:pPr>
            <a:r>
              <a:rPr lang="en-US" sz="2678" spc="262">
                <a:solidFill>
                  <a:srgbClr val="231F20"/>
                </a:solidFill>
                <a:latin typeface="Oswald Bold"/>
              </a:rPr>
              <a:t>https://online.visual-paradigm.com/community/share/untitled-1opwa4zdrz</a:t>
            </a:r>
          </a:p>
          <a:p>
            <a:pPr algn="ctr">
              <a:lnSpc>
                <a:spcPts val="3696"/>
              </a:lnSpc>
              <a:spcBef>
                <a:spcPct val="0"/>
              </a:spcBef>
            </a:pPr>
            <a:endParaRPr lang="en-US" sz="2678" spc="262">
              <a:solidFill>
                <a:srgbClr val="231F20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2864" y="150669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LINKS</a:t>
            </a:r>
          </a:p>
        </p:txBody>
      </p:sp>
      <p:sp>
        <p:nvSpPr>
          <p:cNvPr id="5" name="Freeform 5"/>
          <p:cNvSpPr/>
          <p:nvPr/>
        </p:nvSpPr>
        <p:spPr>
          <a:xfrm rot="887923">
            <a:off x="-7925590" y="598199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69234" y="2418904"/>
            <a:ext cx="16190268" cy="6704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565" spc="251">
                <a:solidFill>
                  <a:srgbClr val="38B6FF"/>
                </a:solidFill>
                <a:latin typeface="Oswald Bold"/>
              </a:rPr>
              <a:t>ACTIVITY DIAGRAMS</a:t>
            </a:r>
          </a:p>
          <a:p>
            <a:pPr algn="ctr">
              <a:lnSpc>
                <a:spcPts val="3540"/>
              </a:lnSpc>
              <a:spcBef>
                <a:spcPct val="0"/>
              </a:spcBef>
            </a:pPr>
            <a:endParaRPr lang="en-US" sz="2565" spc="251">
              <a:solidFill>
                <a:srgbClr val="38B6FF"/>
              </a:solidFill>
              <a:latin typeface="Oswald Bold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565" spc="251">
                <a:solidFill>
                  <a:srgbClr val="231F20"/>
                </a:solidFill>
                <a:latin typeface="Oswald Bold"/>
              </a:rPr>
              <a:t>HTTPS://ONLINE.VISUAL-PARADIGM.COM/COMMUNITY/SHARE/UML-ACTIVITY-DIAGRAM-1POORFRQQW</a:t>
            </a:r>
          </a:p>
          <a:p>
            <a:pPr algn="ctr">
              <a:lnSpc>
                <a:spcPts val="3540"/>
              </a:lnSpc>
              <a:spcBef>
                <a:spcPct val="0"/>
              </a:spcBef>
            </a:pPr>
            <a:endParaRPr lang="en-US" sz="2565" spc="251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565" spc="251">
                <a:solidFill>
                  <a:srgbClr val="231F20"/>
                </a:solidFill>
                <a:latin typeface="Oswald Bold"/>
              </a:rPr>
              <a:t>HTTPS://ONLINE.VISUAL-PARADIGM.COM/COMMUNITY/SHARE/UML-ACTIVITY-DIAGRAM-1POPEQY3XA</a:t>
            </a:r>
          </a:p>
          <a:p>
            <a:pPr algn="ctr">
              <a:lnSpc>
                <a:spcPts val="3540"/>
              </a:lnSpc>
              <a:spcBef>
                <a:spcPct val="0"/>
              </a:spcBef>
            </a:pPr>
            <a:endParaRPr lang="en-US" sz="2565" spc="251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565" spc="251">
                <a:solidFill>
                  <a:srgbClr val="231F20"/>
                </a:solidFill>
                <a:latin typeface="Oswald Bold"/>
              </a:rPr>
              <a:t>HTTPS://ONLINE.VISUAL-PARADIGM.COM/COMMUNITY/SHARE/UML-ACTIVITY-DIAGRAM-1POPSL7ESK</a:t>
            </a:r>
          </a:p>
          <a:p>
            <a:pPr algn="ctr">
              <a:lnSpc>
                <a:spcPts val="3540"/>
              </a:lnSpc>
              <a:spcBef>
                <a:spcPct val="0"/>
              </a:spcBef>
            </a:pPr>
            <a:endParaRPr lang="en-US" sz="2565" spc="251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endParaRPr lang="en-US" sz="2565" spc="251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565" spc="251">
                <a:solidFill>
                  <a:srgbClr val="38B6FF"/>
                </a:solidFill>
                <a:latin typeface="Oswald Bold"/>
              </a:rPr>
              <a:t>CLASS DIAGRAMS</a:t>
            </a:r>
          </a:p>
          <a:p>
            <a:pPr algn="ctr">
              <a:lnSpc>
                <a:spcPts val="3540"/>
              </a:lnSpc>
              <a:spcBef>
                <a:spcPct val="0"/>
              </a:spcBef>
            </a:pPr>
            <a:endParaRPr lang="en-US" sz="2565" spc="251">
              <a:solidFill>
                <a:srgbClr val="38B6FF"/>
              </a:solidFill>
              <a:latin typeface="Oswald Bold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565" spc="251">
                <a:solidFill>
                  <a:srgbClr val="231F20"/>
                </a:solidFill>
                <a:latin typeface="Oswald Bold"/>
              </a:rPr>
              <a:t>HTTPS://ONLINE.VISUAL-PARADIGM.COM/COMMUNITY/SHARE/LAB-10-SOFTWARE-1PPMI81IXA</a:t>
            </a:r>
          </a:p>
          <a:p>
            <a:pPr algn="ctr">
              <a:lnSpc>
                <a:spcPts val="3540"/>
              </a:lnSpc>
              <a:spcBef>
                <a:spcPct val="0"/>
              </a:spcBef>
            </a:pPr>
            <a:endParaRPr lang="en-US" sz="2565" spc="251">
              <a:solidFill>
                <a:srgbClr val="231F20"/>
              </a:solidFill>
              <a:latin typeface="Oswald Bold"/>
            </a:endParaRPr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sz="2565" spc="251">
                <a:solidFill>
                  <a:srgbClr val="231F20"/>
                </a:solidFill>
                <a:latin typeface="Oswald Bold"/>
              </a:rPr>
              <a:t>HTTPS://ONLINE.VISUAL-PARADIGM.COM/COMMUNITY/SHARE/LAB-10-SOFTWARE-1PPOMVBO3V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757781"/>
            <a:ext cx="15906310" cy="549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4770" lvl="1" indent="-312385">
              <a:lnSpc>
                <a:spcPts val="3993"/>
              </a:lnSpc>
              <a:buFont typeface="Arial"/>
              <a:buChar char="•"/>
            </a:pPr>
            <a:r>
              <a:rPr lang="en-US" sz="2893" spc="283">
                <a:solidFill>
                  <a:srgbClr val="231F20"/>
                </a:solidFill>
                <a:latin typeface="DM Sans"/>
              </a:rPr>
              <a:t>Business Management System (BMS) is tailored for Small and Medium-Scale Enterprises (SMEs) to enhance growth and competitiveness.</a:t>
            </a:r>
          </a:p>
          <a:p>
            <a:pPr marL="624770" lvl="1" indent="-312385">
              <a:lnSpc>
                <a:spcPts val="3993"/>
              </a:lnSpc>
              <a:buFont typeface="Arial"/>
              <a:buChar char="•"/>
            </a:pPr>
            <a:r>
              <a:rPr lang="en-US" sz="2893" spc="283">
                <a:solidFill>
                  <a:srgbClr val="231F20"/>
                </a:solidFill>
                <a:latin typeface="DM Sans"/>
              </a:rPr>
              <a:t>BMS integrates mobile and desktop applications via the cloud for efficiency and agility.</a:t>
            </a:r>
          </a:p>
          <a:p>
            <a:pPr marL="624770" lvl="1" indent="-312385">
              <a:lnSpc>
                <a:spcPts val="3993"/>
              </a:lnSpc>
              <a:buFont typeface="Arial"/>
              <a:buChar char="•"/>
            </a:pPr>
            <a:r>
              <a:rPr lang="en-US" sz="2893" spc="283">
                <a:solidFill>
                  <a:srgbClr val="231F20"/>
                </a:solidFill>
                <a:latin typeface="DM Sans"/>
              </a:rPr>
              <a:t>Core functions of BMS include inventory management, HR, expense tracking, dues management, and business analytics.</a:t>
            </a:r>
          </a:p>
          <a:p>
            <a:pPr marL="624770" lvl="1" indent="-312385">
              <a:lnSpc>
                <a:spcPts val="3993"/>
              </a:lnSpc>
              <a:buFont typeface="Arial"/>
              <a:buChar char="•"/>
            </a:pPr>
            <a:r>
              <a:rPr lang="en-US" sz="2893" spc="283">
                <a:solidFill>
                  <a:srgbClr val="231F20"/>
                </a:solidFill>
                <a:latin typeface="DM Sans"/>
              </a:rPr>
              <a:t>It acts as a digital backbone, providing tools for entrepreneurs to navigate complexities and capitalize on opportunities.</a:t>
            </a:r>
          </a:p>
          <a:p>
            <a:pPr marL="624770" lvl="1" indent="-312385">
              <a:lnSpc>
                <a:spcPts val="3993"/>
              </a:lnSpc>
              <a:buFont typeface="Arial"/>
              <a:buChar char="•"/>
            </a:pPr>
            <a:r>
              <a:rPr lang="en-US" sz="2893" spc="283">
                <a:solidFill>
                  <a:srgbClr val="231F20"/>
                </a:solidFill>
                <a:latin typeface="DM Sans"/>
              </a:rPr>
              <a:t>Features include precise inventory tracking, streamlined HR processes, meticulous expense management, and robust analytics.</a:t>
            </a:r>
          </a:p>
          <a:p>
            <a:pPr>
              <a:lnSpc>
                <a:spcPts val="3993"/>
              </a:lnSpc>
            </a:pPr>
            <a:endParaRPr lang="en-US" sz="2893" spc="283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766360"/>
            <a:ext cx="15906310" cy="799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4770" lvl="1" indent="-312385">
              <a:lnSpc>
                <a:spcPts val="3993"/>
              </a:lnSpc>
              <a:buFont typeface="Arial"/>
              <a:buChar char="•"/>
            </a:pPr>
            <a:r>
              <a:rPr lang="en-US" sz="2893" spc="283">
                <a:solidFill>
                  <a:srgbClr val="231F20"/>
                </a:solidFill>
                <a:latin typeface="DM Sans"/>
              </a:rPr>
              <a:t>Customizable reports and visualizations offer insights for informed decision-making and strategic planning.</a:t>
            </a:r>
          </a:p>
          <a:p>
            <a:pPr marL="624770" lvl="1" indent="-312385">
              <a:lnSpc>
                <a:spcPts val="3993"/>
              </a:lnSpc>
              <a:buFont typeface="Arial"/>
              <a:buChar char="•"/>
            </a:pPr>
            <a:r>
              <a:rPr lang="en-US" sz="2893" spc="283">
                <a:solidFill>
                  <a:srgbClr val="231F20"/>
                </a:solidFill>
                <a:latin typeface="DM Sans"/>
              </a:rPr>
              <a:t>BMS optimizes day-to-day operations and sets the stage for long-term success.</a:t>
            </a:r>
          </a:p>
          <a:p>
            <a:pPr marL="624770" lvl="1" indent="-312385">
              <a:lnSpc>
                <a:spcPts val="3993"/>
              </a:lnSpc>
              <a:buFont typeface="Arial"/>
              <a:buChar char="•"/>
            </a:pPr>
            <a:r>
              <a:rPr lang="en-US" sz="2893" spc="283">
                <a:solidFill>
                  <a:srgbClr val="231F20"/>
                </a:solidFill>
                <a:latin typeface="DM Sans"/>
              </a:rPr>
              <a:t>It empowers SMEs to maximize revenue, streamline processes, and adapt to market dynamics.</a:t>
            </a:r>
          </a:p>
          <a:p>
            <a:pPr marL="624770" lvl="1" indent="-312385">
              <a:lnSpc>
                <a:spcPts val="3993"/>
              </a:lnSpc>
              <a:buFont typeface="Arial"/>
              <a:buChar char="•"/>
            </a:pPr>
            <a:r>
              <a:rPr lang="en-US" sz="2893" spc="283">
                <a:solidFill>
                  <a:srgbClr val="231F20"/>
                </a:solidFill>
                <a:latin typeface="DM Sans"/>
              </a:rPr>
              <a:t>BMS is a comprehensive solution beyond traditional management systems.</a:t>
            </a:r>
          </a:p>
          <a:p>
            <a:pPr marL="624770" lvl="1" indent="-312385">
              <a:lnSpc>
                <a:spcPts val="3993"/>
              </a:lnSpc>
              <a:buFont typeface="Arial"/>
              <a:buChar char="•"/>
            </a:pPr>
            <a:r>
              <a:rPr lang="en-US" sz="2893" spc="283">
                <a:solidFill>
                  <a:srgbClr val="231F20"/>
                </a:solidFill>
                <a:latin typeface="DM Sans"/>
              </a:rPr>
              <a:t>It is a catalyst for growth in the competitive landscape by empowering SMEs.</a:t>
            </a:r>
          </a:p>
          <a:p>
            <a:pPr>
              <a:lnSpc>
                <a:spcPts val="3993"/>
              </a:lnSpc>
            </a:pPr>
            <a:endParaRPr lang="en-US" sz="2893" spc="283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993"/>
              </a:lnSpc>
            </a:pPr>
            <a:endParaRPr lang="en-US" sz="2893" spc="283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993"/>
              </a:lnSpc>
            </a:pPr>
            <a:endParaRPr lang="en-US" sz="2893" spc="283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993"/>
              </a:lnSpc>
            </a:pPr>
            <a:endParaRPr lang="en-US" sz="2893" spc="283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993"/>
              </a:lnSpc>
            </a:pPr>
            <a:endParaRPr lang="en-US" sz="2893" spc="283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993"/>
              </a:lnSpc>
            </a:pPr>
            <a:endParaRPr lang="en-US" sz="2893" spc="283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3993"/>
              </a:lnSpc>
            </a:pPr>
            <a:endParaRPr lang="en-US" sz="2893" spc="283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56D5D45-D6AE-64CC-06DA-6ECC895AE219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1CB5B3CD-B6BB-B4C6-974D-F8FFEE196B6F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A594DDB4-8036-6B5B-E56B-CBBE70258091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6">
            <a:extLst>
              <a:ext uri="{FF2B5EF4-FFF2-40B4-BE49-F238E27FC236}">
                <a16:creationId xmlns:a16="http://schemas.microsoft.com/office/drawing/2014/main" id="{2185036A-C2D1-8C90-C78D-DAB6EA8D4BA0}"/>
              </a:ext>
            </a:extLst>
          </p:cNvPr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DF236F08-188F-68F0-0EBC-BB90F43608C5}"/>
              </a:ext>
            </a:extLst>
          </p:cNvPr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B9152-CDE0-63D9-C632-0166FCEA7B6D}"/>
              </a:ext>
            </a:extLst>
          </p:cNvPr>
          <p:cNvSpPr txBox="1"/>
          <p:nvPr/>
        </p:nvSpPr>
        <p:spPr>
          <a:xfrm>
            <a:off x="503597" y="3251511"/>
            <a:ext cx="11961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i="0" dirty="0">
                <a:effectLst/>
              </a:rPr>
              <a:t>Proposed System Goals and Objectives: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35AE0-B61B-61E1-98EF-96C2C8E8D702}"/>
              </a:ext>
            </a:extLst>
          </p:cNvPr>
          <p:cNvSpPr txBox="1"/>
          <p:nvPr/>
        </p:nvSpPr>
        <p:spPr>
          <a:xfrm>
            <a:off x="477160" y="4322752"/>
            <a:ext cx="11961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Cross-Platform Application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E2676-1C28-4C93-9AF5-A9341E1C94FA}"/>
              </a:ext>
            </a:extLst>
          </p:cNvPr>
          <p:cNvSpPr txBox="1"/>
          <p:nvPr/>
        </p:nvSpPr>
        <p:spPr>
          <a:xfrm>
            <a:off x="469384" y="5435584"/>
            <a:ext cx="11961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Data Security and Synchronization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AA2C4-10F5-4828-E445-BC660F4F484D}"/>
              </a:ext>
            </a:extLst>
          </p:cNvPr>
          <p:cNvSpPr txBox="1"/>
          <p:nvPr/>
        </p:nvSpPr>
        <p:spPr>
          <a:xfrm>
            <a:off x="492711" y="6548416"/>
            <a:ext cx="11961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Inventory Management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5BEF77-1167-6C2B-37FB-A8562FF93C3E}"/>
              </a:ext>
            </a:extLst>
          </p:cNvPr>
          <p:cNvSpPr txBox="1"/>
          <p:nvPr/>
        </p:nvSpPr>
        <p:spPr>
          <a:xfrm>
            <a:off x="477160" y="7743167"/>
            <a:ext cx="11961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Expense Management</a:t>
            </a:r>
          </a:p>
        </p:txBody>
      </p:sp>
    </p:spTree>
    <p:extLst>
      <p:ext uri="{BB962C8B-B14F-4D97-AF65-F5344CB8AC3E}">
        <p14:creationId xmlns:p14="http://schemas.microsoft.com/office/powerpoint/2010/main" val="1483126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47213B50-887F-0518-2F79-4FB65F730CE1}"/>
              </a:ext>
            </a:extLst>
          </p:cNvPr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A56F475E-CB9D-CF4E-9D69-8FF8A314B672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9C2962E-4035-F0D9-F06D-2957FFAB898C}"/>
                </a:ext>
              </a:extLst>
            </p:cNvPr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6">
            <a:extLst>
              <a:ext uri="{FF2B5EF4-FFF2-40B4-BE49-F238E27FC236}">
                <a16:creationId xmlns:a16="http://schemas.microsoft.com/office/drawing/2014/main" id="{ED19CFAD-F943-2DA7-D25E-B9958BC33A85}"/>
              </a:ext>
            </a:extLst>
          </p:cNvPr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77E3897-0638-3391-8744-89E9E70AC6FC}"/>
              </a:ext>
            </a:extLst>
          </p:cNvPr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534826-60F0-5E65-716D-C1228143C67C}"/>
              </a:ext>
            </a:extLst>
          </p:cNvPr>
          <p:cNvSpPr txBox="1"/>
          <p:nvPr/>
        </p:nvSpPr>
        <p:spPr>
          <a:xfrm>
            <a:off x="584462" y="3772718"/>
            <a:ext cx="11961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Business 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58ECD-64CC-F9A1-282A-2551E1CFC445}"/>
              </a:ext>
            </a:extLst>
          </p:cNvPr>
          <p:cNvSpPr txBox="1"/>
          <p:nvPr/>
        </p:nvSpPr>
        <p:spPr>
          <a:xfrm>
            <a:off x="584462" y="4815738"/>
            <a:ext cx="11961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Due Management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A31CB-655B-911A-3941-0FA933E952DD}"/>
              </a:ext>
            </a:extLst>
          </p:cNvPr>
          <p:cNvSpPr txBox="1"/>
          <p:nvPr/>
        </p:nvSpPr>
        <p:spPr>
          <a:xfrm>
            <a:off x="584462" y="5935898"/>
            <a:ext cx="11961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Human Resources Management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AB2FC1-295B-6AAF-5F85-71454AFA3DAF}"/>
              </a:ext>
            </a:extLst>
          </p:cNvPr>
          <p:cNvSpPr txBox="1"/>
          <p:nvPr/>
        </p:nvSpPr>
        <p:spPr>
          <a:xfrm>
            <a:off x="584462" y="7142824"/>
            <a:ext cx="11961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Invoice Generation and Automated Customer Delivery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AB8B17-15B6-13C8-D027-9307AF5E18F0}"/>
              </a:ext>
            </a:extLst>
          </p:cNvPr>
          <p:cNvSpPr txBox="1"/>
          <p:nvPr/>
        </p:nvSpPr>
        <p:spPr>
          <a:xfrm>
            <a:off x="586017" y="8349750"/>
            <a:ext cx="11961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170515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2600981" y="-8382497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24795" y="1321350"/>
            <a:ext cx="10910258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UML DIAGRAMS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16385" y="3648913"/>
            <a:ext cx="4219831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USE CASE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47274" y="4962620"/>
            <a:ext cx="3703627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SEQUENCIAL DIAGRAMS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01114" y="6532933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CLASS DIAGRAM</a:t>
            </a:r>
          </a:p>
        </p:txBody>
      </p:sp>
      <p:sp>
        <p:nvSpPr>
          <p:cNvPr id="8" name="Freeform 8"/>
          <p:cNvSpPr/>
          <p:nvPr/>
        </p:nvSpPr>
        <p:spPr>
          <a:xfrm rot="887923">
            <a:off x="-3595009" y="5208849"/>
            <a:ext cx="11804674" cy="12113005"/>
          </a:xfrm>
          <a:custGeom>
            <a:avLst/>
            <a:gdLst/>
            <a:ahLst/>
            <a:cxnLst/>
            <a:rect l="l" t="t" r="r" b="b"/>
            <a:pathLst>
              <a:path w="11804674" h="12113005">
                <a:moveTo>
                  <a:pt x="0" y="0"/>
                </a:moveTo>
                <a:lnTo>
                  <a:pt x="11804675" y="0"/>
                </a:lnTo>
                <a:lnTo>
                  <a:pt x="11804675" y="12113005"/>
                </a:lnTo>
                <a:lnTo>
                  <a:pt x="0" y="12113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11576" y="7459372"/>
            <a:ext cx="3449281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ACTIVITY DIAGRAM</a:t>
            </a:r>
          </a:p>
        </p:txBody>
      </p:sp>
      <p:sp>
        <p:nvSpPr>
          <p:cNvPr id="10" name="Freeform 10"/>
          <p:cNvSpPr/>
          <p:nvPr/>
        </p:nvSpPr>
        <p:spPr>
          <a:xfrm rot="-8970905" flipH="1">
            <a:off x="7525307" y="3954491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005170" flipH="1">
            <a:off x="7674705" y="6206686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885381">
            <a:off x="9561410" y="7430705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936975" y="699002"/>
            <a:ext cx="8904094" cy="127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4"/>
              </a:lnSpc>
              <a:spcBef>
                <a:spcPct val="0"/>
              </a:spcBef>
            </a:pPr>
            <a:r>
              <a:rPr lang="en-US" sz="7532" spc="738">
                <a:solidFill>
                  <a:srgbClr val="231F20"/>
                </a:solidFill>
                <a:latin typeface="Oswald Bold"/>
              </a:rPr>
              <a:t>USE CASE</a:t>
            </a:r>
          </a:p>
        </p:txBody>
      </p:sp>
      <p:sp>
        <p:nvSpPr>
          <p:cNvPr id="5" name="Freeform 5"/>
          <p:cNvSpPr/>
          <p:nvPr/>
        </p:nvSpPr>
        <p:spPr>
          <a:xfrm rot="887923">
            <a:off x="-7925590" y="598199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01590" y="2105962"/>
            <a:ext cx="14391811" cy="679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7"/>
              </a:lnSpc>
            </a:pPr>
            <a:endParaRPr/>
          </a:p>
          <a:p>
            <a:pPr>
              <a:lnSpc>
                <a:spcPts val="4157"/>
              </a:lnSpc>
            </a:pPr>
            <a:r>
              <a:rPr lang="en-US" sz="3012" spc="295">
                <a:solidFill>
                  <a:srgbClr val="231F20"/>
                </a:solidFill>
                <a:latin typeface="DM Sans Bold"/>
              </a:rPr>
              <a:t>- It delineates roles and responsibilities across                            Different functional areas for clarity.</a:t>
            </a:r>
          </a:p>
          <a:p>
            <a:pPr>
              <a:lnSpc>
                <a:spcPts val="4157"/>
              </a:lnSpc>
            </a:pPr>
            <a:r>
              <a:rPr lang="en-US" sz="3012" spc="295">
                <a:solidFill>
                  <a:srgbClr val="231F20"/>
                </a:solidFill>
                <a:latin typeface="DM Sans Bold"/>
              </a:rPr>
              <a:t>- Task dependencies are highlighted, showing how various tasks are interconnected and reliant on each other.</a:t>
            </a:r>
          </a:p>
          <a:p>
            <a:pPr>
              <a:lnSpc>
                <a:spcPts val="4157"/>
              </a:lnSpc>
            </a:pPr>
            <a:r>
              <a:rPr lang="en-US" sz="3012" spc="295">
                <a:solidFill>
                  <a:srgbClr val="231F20"/>
                </a:solidFill>
                <a:latin typeface="DM Sans Bold"/>
              </a:rPr>
              <a:t>- Automation and reporting functionalities are emphasized, demonstrating our commitment to efficiency and data-driven decision-making.</a:t>
            </a:r>
          </a:p>
          <a:p>
            <a:pPr marL="0" lvl="0" indent="0">
              <a:lnSpc>
                <a:spcPts val="4157"/>
              </a:lnSpc>
              <a:spcBef>
                <a:spcPct val="0"/>
              </a:spcBef>
            </a:pPr>
            <a:r>
              <a:rPr lang="en-US" sz="3012" spc="295">
                <a:solidFill>
                  <a:srgbClr val="231F20"/>
                </a:solidFill>
                <a:latin typeface="DM Sans Bold"/>
              </a:rPr>
              <a:t>- This visual representation serves as a valuable tool for strategic planning and day-to-day operations management, fostering clarity and alignment across the organization.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6206080" y="6878151"/>
            <a:ext cx="11826612" cy="12135516"/>
          </a:xfrm>
          <a:custGeom>
            <a:avLst/>
            <a:gdLst/>
            <a:ahLst/>
            <a:cxnLst/>
            <a:rect l="l" t="t" r="r" b="b"/>
            <a:pathLst>
              <a:path w="11826612" h="12135516">
                <a:moveTo>
                  <a:pt x="0" y="0"/>
                </a:moveTo>
                <a:lnTo>
                  <a:pt x="11826612" y="0"/>
                </a:lnTo>
                <a:lnTo>
                  <a:pt x="11826612" y="12135516"/>
                </a:lnTo>
                <a:lnTo>
                  <a:pt x="0" y="12135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602993" y="405194"/>
            <a:ext cx="11709656" cy="113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6"/>
              </a:lnSpc>
              <a:spcBef>
                <a:spcPct val="0"/>
              </a:spcBef>
            </a:pPr>
            <a:r>
              <a:rPr lang="en-US" sz="6700" spc="656">
                <a:solidFill>
                  <a:srgbClr val="231F20"/>
                </a:solidFill>
                <a:latin typeface="Oswald Bold"/>
              </a:rPr>
              <a:t>USE CASE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9E43F-EC18-01C4-9D24-49E2EB44E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703804"/>
            <a:ext cx="9589965" cy="77304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639</Words>
  <Application>Microsoft Macintosh PowerPoint</Application>
  <PresentationFormat>Custom</PresentationFormat>
  <Paragraphs>127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Oswald Bold Italics</vt:lpstr>
      <vt:lpstr>Oswald Bold</vt:lpstr>
      <vt:lpstr>DM Sans Bold</vt:lpstr>
      <vt:lpstr>Oswald</vt:lpstr>
      <vt:lpstr>DM Sans</vt:lpstr>
      <vt:lpstr>Calibri</vt:lpstr>
      <vt:lpstr>Montserrat Classic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LINGAMANENI CHOWDARY</cp:lastModifiedBy>
  <cp:revision>2</cp:revision>
  <dcterms:created xsi:type="dcterms:W3CDTF">2006-08-16T00:00:00Z</dcterms:created>
  <dcterms:modified xsi:type="dcterms:W3CDTF">2024-04-22T17:33:05Z</dcterms:modified>
  <dc:identifier>DAGBR7weraQ</dc:identifier>
</cp:coreProperties>
</file>